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4"/>
  </p:sldMasterIdLst>
  <p:notesMasterIdLst>
    <p:notesMasterId r:id="rId9"/>
  </p:notesMasterIdLst>
  <p:handoutMasterIdLst>
    <p:handoutMasterId r:id="rId10"/>
  </p:handoutMasterIdLst>
  <p:sldIdLst>
    <p:sldId id="268" r:id="rId5"/>
    <p:sldId id="257" r:id="rId6"/>
    <p:sldId id="259" r:id="rId7"/>
    <p:sldId id="270" r:id="rId8"/>
  </p:sldIdLst>
  <p:sldSz cx="16256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5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p:scale>
          <a:sx n="70" d="100"/>
          <a:sy n="70" d="100"/>
        </p:scale>
        <p:origin x="-528" y="48"/>
      </p:cViewPr>
      <p:guideLst>
        <p:guide orient="horz" pos="2880"/>
        <p:guide pos="512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1/27/2019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1/27/2019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D70BA-A9D5-4284-BB1C-A5FD1708E9DC}"/>
              </a:ext>
            </a:extLst>
          </p:cNvPr>
          <p:cNvSpPr>
            <a:spLocks noGrp="1"/>
          </p:cNvSpPr>
          <p:nvPr>
            <p:ph type="ctrTitle"/>
          </p:nvPr>
        </p:nvSpPr>
        <p:spPr>
          <a:xfrm>
            <a:off x="2032000" y="1496484"/>
            <a:ext cx="121920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B59C7DCA-F5B3-4CB3-8563-5B0661A705F7}"/>
              </a:ext>
            </a:extLst>
          </p:cNvPr>
          <p:cNvSpPr>
            <a:spLocks noGrp="1"/>
          </p:cNvSpPr>
          <p:nvPr>
            <p:ph type="subTitle" idx="1"/>
          </p:nvPr>
        </p:nvSpPr>
        <p:spPr>
          <a:xfrm>
            <a:off x="2032000" y="4802717"/>
            <a:ext cx="12192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30BB78A8-2771-44B0-A688-7A2404EE7397}"/>
              </a:ext>
            </a:extLst>
          </p:cNvPr>
          <p:cNvSpPr>
            <a:spLocks noGrp="1"/>
          </p:cNvSpPr>
          <p:nvPr>
            <p:ph type="dt" sz="half" idx="10"/>
          </p:nvPr>
        </p:nvSpPr>
        <p:spPr/>
        <p:txBody>
          <a:bodyPr/>
          <a:lstStyle/>
          <a:p>
            <a:fld id="{402B9795-92DC-40DC-A1CA-9A4B349D7824}" type="datetimeFigureOut">
              <a:rPr lang="en-US" smtClean="0"/>
              <a:pPr/>
              <a:t>1/27/2019</a:t>
            </a:fld>
            <a:endParaRPr lang="en-US" dirty="0"/>
          </a:p>
        </p:txBody>
      </p:sp>
      <p:sp>
        <p:nvSpPr>
          <p:cNvPr id="5" name="Footer Placeholder 4">
            <a:extLst>
              <a:ext uri="{FF2B5EF4-FFF2-40B4-BE49-F238E27FC236}">
                <a16:creationId xmlns:a16="http://schemas.microsoft.com/office/drawing/2014/main" id="{EEDF71E4-AABE-4A0A-995E-BC6518C5E3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73BFE3-BD0D-4A8A-BA36-BE3DAEAD387D}"/>
              </a:ext>
            </a:extLst>
          </p:cNvPr>
          <p:cNvSpPr>
            <a:spLocks noGrp="1"/>
          </p:cNvSpPr>
          <p:nvPr>
            <p:ph type="sldNum" sz="quarter" idx="12"/>
          </p:nvPr>
        </p:nvSpPr>
        <p:spPr/>
        <p:txBody>
          <a:bodyPr/>
          <a:lstStyle/>
          <a:p>
            <a:fld id="{0FF54DE5-C571-48E8-A5BC-B369434E2F44}" type="slidenum">
              <a:rPr lang="en-US" smtClean="0"/>
              <a:pPr/>
              <a:t>‹#›</a:t>
            </a:fld>
            <a:endParaRPr lang="en-US"/>
          </a:p>
        </p:txBody>
      </p:sp>
    </p:spTree>
    <p:extLst>
      <p:ext uri="{BB962C8B-B14F-4D97-AF65-F5344CB8AC3E}">
        <p14:creationId xmlns:p14="http://schemas.microsoft.com/office/powerpoint/2010/main" val="43448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0B1C5-CE79-4656-BB50-D9CE407A07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B1B016-1AD7-4B52-8701-2AACCE63555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312C22-3D33-498A-BEB4-DD6B4371FC03}"/>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5" name="Footer Placeholder 4">
            <a:extLst>
              <a:ext uri="{FF2B5EF4-FFF2-40B4-BE49-F238E27FC236}">
                <a16:creationId xmlns:a16="http://schemas.microsoft.com/office/drawing/2014/main" id="{7E1EFDF8-EA73-49EB-AB5A-E7ADC6B2FE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3E08F-1931-4DA0-B951-5A14ED1E2320}"/>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6892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6CF961-B7FC-45B8-9AC8-011E0272BCF3}"/>
              </a:ext>
            </a:extLst>
          </p:cNvPr>
          <p:cNvSpPr>
            <a:spLocks noGrp="1"/>
          </p:cNvSpPr>
          <p:nvPr>
            <p:ph type="title" orient="vert"/>
          </p:nvPr>
        </p:nvSpPr>
        <p:spPr>
          <a:xfrm>
            <a:off x="11633200" y="486834"/>
            <a:ext cx="350520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8C3FA9-D82E-4208-B537-60086DBAA931}"/>
              </a:ext>
            </a:extLst>
          </p:cNvPr>
          <p:cNvSpPr>
            <a:spLocks noGrp="1"/>
          </p:cNvSpPr>
          <p:nvPr>
            <p:ph type="body" orient="vert" idx="1"/>
          </p:nvPr>
        </p:nvSpPr>
        <p:spPr>
          <a:xfrm>
            <a:off x="1117600" y="486834"/>
            <a:ext cx="10312400"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DD51C-EA29-43FB-BCE1-2774F95FFD76}"/>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5" name="Footer Placeholder 4">
            <a:extLst>
              <a:ext uri="{FF2B5EF4-FFF2-40B4-BE49-F238E27FC236}">
                <a16:creationId xmlns:a16="http://schemas.microsoft.com/office/drawing/2014/main" id="{2B953AA9-B66E-44E3-8E49-4B5C95793A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ECBA8-018A-4D0F-B747-CE4F7F2C3432}"/>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1342277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D47D-3721-4A2E-89FE-7DD3D1E5F7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C9E6D-713A-4C8F-B4E5-D3C018211FB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EE5271-F26C-412A-8850-9953D0E0C541}"/>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5" name="Footer Placeholder 4">
            <a:extLst>
              <a:ext uri="{FF2B5EF4-FFF2-40B4-BE49-F238E27FC236}">
                <a16:creationId xmlns:a16="http://schemas.microsoft.com/office/drawing/2014/main" id="{EC65EA16-9AE3-4920-ACE9-DDF0CE328B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B63D78-AB7B-4BA0-BF91-D926A206DFCF}"/>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645389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D5AE0-EF09-4F6F-8D37-2E817A91858C}"/>
              </a:ext>
            </a:extLst>
          </p:cNvPr>
          <p:cNvSpPr>
            <a:spLocks noGrp="1"/>
          </p:cNvSpPr>
          <p:nvPr>
            <p:ph type="title"/>
          </p:nvPr>
        </p:nvSpPr>
        <p:spPr>
          <a:xfrm>
            <a:off x="1109133" y="2279652"/>
            <a:ext cx="1402080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61676EF4-8344-4572-9CF0-BB6D78EF4124}"/>
              </a:ext>
            </a:extLst>
          </p:cNvPr>
          <p:cNvSpPr>
            <a:spLocks noGrp="1"/>
          </p:cNvSpPr>
          <p:nvPr>
            <p:ph type="body" idx="1"/>
          </p:nvPr>
        </p:nvSpPr>
        <p:spPr>
          <a:xfrm>
            <a:off x="1109133" y="6119285"/>
            <a:ext cx="1402080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0460DA7-DD82-42D6-9CE5-E5FED7104B07}"/>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5" name="Footer Placeholder 4">
            <a:extLst>
              <a:ext uri="{FF2B5EF4-FFF2-40B4-BE49-F238E27FC236}">
                <a16:creationId xmlns:a16="http://schemas.microsoft.com/office/drawing/2014/main" id="{CFB180F8-A98D-4178-90A1-5A04D006D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0BCCEE-2F97-4A8A-A751-7063901A7E78}"/>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862235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C1E3C-7C94-4185-8606-D01AC4AA10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7FF5F7-3BB7-4AC0-B72A-1E4B503B6E5E}"/>
              </a:ext>
            </a:extLst>
          </p:cNvPr>
          <p:cNvSpPr>
            <a:spLocks noGrp="1"/>
          </p:cNvSpPr>
          <p:nvPr>
            <p:ph sz="half" idx="1"/>
          </p:nvPr>
        </p:nvSpPr>
        <p:spPr>
          <a:xfrm>
            <a:off x="1117600" y="2434167"/>
            <a:ext cx="69088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8B7B79-31C8-460A-A34E-2502B477B5D1}"/>
              </a:ext>
            </a:extLst>
          </p:cNvPr>
          <p:cNvSpPr>
            <a:spLocks noGrp="1"/>
          </p:cNvSpPr>
          <p:nvPr>
            <p:ph sz="half" idx="2"/>
          </p:nvPr>
        </p:nvSpPr>
        <p:spPr>
          <a:xfrm>
            <a:off x="8229600" y="2434167"/>
            <a:ext cx="69088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F0ACC6-53E5-4911-A9D9-1DFEC1F2667A}"/>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6" name="Footer Placeholder 5">
            <a:extLst>
              <a:ext uri="{FF2B5EF4-FFF2-40B4-BE49-F238E27FC236}">
                <a16:creationId xmlns:a16="http://schemas.microsoft.com/office/drawing/2014/main" id="{0FC1A15B-B9F5-4E47-B213-20F9CCB771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085982-D065-4F24-9DB0-6A6A2FBBDD05}"/>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310391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2AF7F-5EF6-40F0-A87D-2026F4C74C2C}"/>
              </a:ext>
            </a:extLst>
          </p:cNvPr>
          <p:cNvSpPr>
            <a:spLocks noGrp="1"/>
          </p:cNvSpPr>
          <p:nvPr>
            <p:ph type="title"/>
          </p:nvPr>
        </p:nvSpPr>
        <p:spPr>
          <a:xfrm>
            <a:off x="1119717" y="486834"/>
            <a:ext cx="1402080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5DBBE7-C847-4667-AFA6-F200E06C7DC0}"/>
              </a:ext>
            </a:extLst>
          </p:cNvPr>
          <p:cNvSpPr>
            <a:spLocks noGrp="1"/>
          </p:cNvSpPr>
          <p:nvPr>
            <p:ph type="body" idx="1"/>
          </p:nvPr>
        </p:nvSpPr>
        <p:spPr>
          <a:xfrm>
            <a:off x="1119718" y="2241551"/>
            <a:ext cx="6877049"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a:extLst>
              <a:ext uri="{FF2B5EF4-FFF2-40B4-BE49-F238E27FC236}">
                <a16:creationId xmlns:a16="http://schemas.microsoft.com/office/drawing/2014/main" id="{35AB5EE9-C43E-4D6C-A1EB-6007388B7F53}"/>
              </a:ext>
            </a:extLst>
          </p:cNvPr>
          <p:cNvSpPr>
            <a:spLocks noGrp="1"/>
          </p:cNvSpPr>
          <p:nvPr>
            <p:ph sz="half" idx="2"/>
          </p:nvPr>
        </p:nvSpPr>
        <p:spPr>
          <a:xfrm>
            <a:off x="1119718" y="3340100"/>
            <a:ext cx="6877049"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DA8334-BC32-4324-966C-36D608217A22}"/>
              </a:ext>
            </a:extLst>
          </p:cNvPr>
          <p:cNvSpPr>
            <a:spLocks noGrp="1"/>
          </p:cNvSpPr>
          <p:nvPr>
            <p:ph type="body" sz="quarter" idx="3"/>
          </p:nvPr>
        </p:nvSpPr>
        <p:spPr>
          <a:xfrm>
            <a:off x="8229600" y="2241551"/>
            <a:ext cx="691091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a:extLst>
              <a:ext uri="{FF2B5EF4-FFF2-40B4-BE49-F238E27FC236}">
                <a16:creationId xmlns:a16="http://schemas.microsoft.com/office/drawing/2014/main" id="{71008F8D-CF45-447C-B16D-763E750C938A}"/>
              </a:ext>
            </a:extLst>
          </p:cNvPr>
          <p:cNvSpPr>
            <a:spLocks noGrp="1"/>
          </p:cNvSpPr>
          <p:nvPr>
            <p:ph sz="quarter" idx="4"/>
          </p:nvPr>
        </p:nvSpPr>
        <p:spPr>
          <a:xfrm>
            <a:off x="8229600" y="3340100"/>
            <a:ext cx="6910917"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E58C64-82C2-4EE9-AC3E-F263B2312420}"/>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8" name="Footer Placeholder 7">
            <a:extLst>
              <a:ext uri="{FF2B5EF4-FFF2-40B4-BE49-F238E27FC236}">
                <a16:creationId xmlns:a16="http://schemas.microsoft.com/office/drawing/2014/main" id="{C1DD80B9-FC98-47D6-B1DD-7C8FD75883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202052-3307-42CE-884F-6FED2B8CA865}"/>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347035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FB0CB-A23B-40A1-82CE-0AF301C65E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65AC72-7E32-40C4-9375-100B946E2ED1}"/>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4" name="Footer Placeholder 3">
            <a:extLst>
              <a:ext uri="{FF2B5EF4-FFF2-40B4-BE49-F238E27FC236}">
                <a16:creationId xmlns:a16="http://schemas.microsoft.com/office/drawing/2014/main" id="{44284D97-4A8F-4369-B76C-62E8CF8B58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771557-888C-4C03-B065-53B54FF8BCA5}"/>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217173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208644-4A8B-4F30-BD26-E762644DFA60}"/>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3" name="Footer Placeholder 2">
            <a:extLst>
              <a:ext uri="{FF2B5EF4-FFF2-40B4-BE49-F238E27FC236}">
                <a16:creationId xmlns:a16="http://schemas.microsoft.com/office/drawing/2014/main" id="{650ADE8A-FF57-493E-947D-94FB35E23A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4C8EEF-EF9A-4BE3-8506-3871B223287B}"/>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668282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58B07-9622-4115-86B2-927C9816C2C5}"/>
              </a:ext>
            </a:extLst>
          </p:cNvPr>
          <p:cNvSpPr>
            <a:spLocks noGrp="1"/>
          </p:cNvSpPr>
          <p:nvPr>
            <p:ph type="title"/>
          </p:nvPr>
        </p:nvSpPr>
        <p:spPr>
          <a:xfrm>
            <a:off x="1119718" y="609600"/>
            <a:ext cx="5242983"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4AF1BC1A-68A9-4596-BAA9-49859487A019}"/>
              </a:ext>
            </a:extLst>
          </p:cNvPr>
          <p:cNvSpPr>
            <a:spLocks noGrp="1"/>
          </p:cNvSpPr>
          <p:nvPr>
            <p:ph idx="1"/>
          </p:nvPr>
        </p:nvSpPr>
        <p:spPr>
          <a:xfrm>
            <a:off x="6910917" y="1316567"/>
            <a:ext cx="82296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7C655D-DF74-4C1D-99E3-73F422808C72}"/>
              </a:ext>
            </a:extLst>
          </p:cNvPr>
          <p:cNvSpPr>
            <a:spLocks noGrp="1"/>
          </p:cNvSpPr>
          <p:nvPr>
            <p:ph type="body" sz="half" idx="2"/>
          </p:nvPr>
        </p:nvSpPr>
        <p:spPr>
          <a:xfrm>
            <a:off x="1119718" y="2743200"/>
            <a:ext cx="5242983"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a:extLst>
              <a:ext uri="{FF2B5EF4-FFF2-40B4-BE49-F238E27FC236}">
                <a16:creationId xmlns:a16="http://schemas.microsoft.com/office/drawing/2014/main" id="{921751EC-4A26-4924-A90E-C849BF0A73EF}"/>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6" name="Footer Placeholder 5">
            <a:extLst>
              <a:ext uri="{FF2B5EF4-FFF2-40B4-BE49-F238E27FC236}">
                <a16:creationId xmlns:a16="http://schemas.microsoft.com/office/drawing/2014/main" id="{C19066E9-2164-4AF2-9DCB-C89FB131E5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F8EFE0-34B3-4F1F-80F7-1901C3D7DD88}"/>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340097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70951-5850-4E73-B17D-26A93C19CF21}"/>
              </a:ext>
            </a:extLst>
          </p:cNvPr>
          <p:cNvSpPr>
            <a:spLocks noGrp="1"/>
          </p:cNvSpPr>
          <p:nvPr>
            <p:ph type="title"/>
          </p:nvPr>
        </p:nvSpPr>
        <p:spPr>
          <a:xfrm>
            <a:off x="1119718" y="609600"/>
            <a:ext cx="5242983"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A44A8FE1-61DA-4228-AF1D-0042DAEFD8F8}"/>
              </a:ext>
            </a:extLst>
          </p:cNvPr>
          <p:cNvSpPr>
            <a:spLocks noGrp="1"/>
          </p:cNvSpPr>
          <p:nvPr>
            <p:ph type="pic" idx="1"/>
          </p:nvPr>
        </p:nvSpPr>
        <p:spPr>
          <a:xfrm>
            <a:off x="6910917" y="1316567"/>
            <a:ext cx="822960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41DE329E-B8FA-4890-BB36-5C06A3D2B4E3}"/>
              </a:ext>
            </a:extLst>
          </p:cNvPr>
          <p:cNvSpPr>
            <a:spLocks noGrp="1"/>
          </p:cNvSpPr>
          <p:nvPr>
            <p:ph type="body" sz="half" idx="2"/>
          </p:nvPr>
        </p:nvSpPr>
        <p:spPr>
          <a:xfrm>
            <a:off x="1119718" y="2743200"/>
            <a:ext cx="5242983"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a:extLst>
              <a:ext uri="{FF2B5EF4-FFF2-40B4-BE49-F238E27FC236}">
                <a16:creationId xmlns:a16="http://schemas.microsoft.com/office/drawing/2014/main" id="{620A6ACC-C492-4C3E-AD07-70BD94E6046D}"/>
              </a:ext>
            </a:extLst>
          </p:cNvPr>
          <p:cNvSpPr>
            <a:spLocks noGrp="1"/>
          </p:cNvSpPr>
          <p:nvPr>
            <p:ph type="dt" sz="half" idx="10"/>
          </p:nvPr>
        </p:nvSpPr>
        <p:spPr/>
        <p:txBody>
          <a:bodyPr/>
          <a:lstStyle/>
          <a:p>
            <a:fld id="{402B9795-92DC-40DC-A1CA-9A4B349D7824}" type="datetimeFigureOut">
              <a:rPr lang="en-US" smtClean="0"/>
              <a:t>1/27/2019</a:t>
            </a:fld>
            <a:endParaRPr lang="en-US"/>
          </a:p>
        </p:txBody>
      </p:sp>
      <p:sp>
        <p:nvSpPr>
          <p:cNvPr id="6" name="Footer Placeholder 5">
            <a:extLst>
              <a:ext uri="{FF2B5EF4-FFF2-40B4-BE49-F238E27FC236}">
                <a16:creationId xmlns:a16="http://schemas.microsoft.com/office/drawing/2014/main" id="{5161300F-F0F2-408D-AA25-A50C97185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FDBC42-8367-4BFF-9763-7A83553AC992}"/>
              </a:ext>
            </a:extLst>
          </p:cNvPr>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73879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5618A0-6074-4037-AD8A-748581DBFE90}"/>
              </a:ext>
            </a:extLst>
          </p:cNvPr>
          <p:cNvSpPr>
            <a:spLocks noGrp="1"/>
          </p:cNvSpPr>
          <p:nvPr>
            <p:ph type="title"/>
          </p:nvPr>
        </p:nvSpPr>
        <p:spPr>
          <a:xfrm>
            <a:off x="1117600" y="486834"/>
            <a:ext cx="1402080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CBB58C-550B-495E-9F8B-D3025B4575A5}"/>
              </a:ext>
            </a:extLst>
          </p:cNvPr>
          <p:cNvSpPr>
            <a:spLocks noGrp="1"/>
          </p:cNvSpPr>
          <p:nvPr>
            <p:ph type="body" idx="1"/>
          </p:nvPr>
        </p:nvSpPr>
        <p:spPr>
          <a:xfrm>
            <a:off x="1117600" y="2434167"/>
            <a:ext cx="14020800"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25824D-4F69-4902-A179-D7B57A508561}"/>
              </a:ext>
            </a:extLst>
          </p:cNvPr>
          <p:cNvSpPr>
            <a:spLocks noGrp="1"/>
          </p:cNvSpPr>
          <p:nvPr>
            <p:ph type="dt" sz="half" idx="2"/>
          </p:nvPr>
        </p:nvSpPr>
        <p:spPr>
          <a:xfrm>
            <a:off x="1117600" y="8475134"/>
            <a:ext cx="36576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402B9795-92DC-40DC-A1CA-9A4B349D7824}" type="datetimeFigureOut">
              <a:rPr lang="en-US" smtClean="0"/>
              <a:pPr/>
              <a:t>1/27/2019</a:t>
            </a:fld>
            <a:endParaRPr lang="en-US"/>
          </a:p>
        </p:txBody>
      </p:sp>
      <p:sp>
        <p:nvSpPr>
          <p:cNvPr id="5" name="Footer Placeholder 4">
            <a:extLst>
              <a:ext uri="{FF2B5EF4-FFF2-40B4-BE49-F238E27FC236}">
                <a16:creationId xmlns:a16="http://schemas.microsoft.com/office/drawing/2014/main" id="{3524554F-3BE8-4EB2-9F48-5C77D3C6A999}"/>
              </a:ext>
            </a:extLst>
          </p:cNvPr>
          <p:cNvSpPr>
            <a:spLocks noGrp="1"/>
          </p:cNvSpPr>
          <p:nvPr>
            <p:ph type="ftr" sz="quarter" idx="3"/>
          </p:nvPr>
        </p:nvSpPr>
        <p:spPr>
          <a:xfrm>
            <a:off x="5384800" y="8475134"/>
            <a:ext cx="54864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9E12D9F-59BF-4847-B088-DFFBECAE5790}"/>
              </a:ext>
            </a:extLst>
          </p:cNvPr>
          <p:cNvSpPr>
            <a:spLocks noGrp="1"/>
          </p:cNvSpPr>
          <p:nvPr>
            <p:ph type="sldNum" sz="quarter" idx="4"/>
          </p:nvPr>
        </p:nvSpPr>
        <p:spPr>
          <a:xfrm>
            <a:off x="11480800" y="8475134"/>
            <a:ext cx="36576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4092525474"/>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559AE206-7EBA-4D33-8BC9-9D8158553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6256000" cy="9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117598" y="6033796"/>
            <a:ext cx="9068428" cy="2316480"/>
          </a:xfrm>
        </p:spPr>
        <p:txBody>
          <a:bodyPr anchor="ctr">
            <a:normAutofit/>
          </a:bodyPr>
          <a:lstStyle/>
          <a:p>
            <a:pPr algn="r"/>
            <a:r>
              <a:rPr lang="en-US" sz="7400" b="1"/>
              <a:t>Self-Regulated Strategy Development</a:t>
            </a:r>
          </a:p>
        </p:txBody>
      </p:sp>
      <p:sp>
        <p:nvSpPr>
          <p:cNvPr id="3" name="Subtitle 2"/>
          <p:cNvSpPr>
            <a:spLocks noGrp="1"/>
          </p:cNvSpPr>
          <p:nvPr>
            <p:ph type="subTitle" idx="1"/>
          </p:nvPr>
        </p:nvSpPr>
        <p:spPr>
          <a:xfrm>
            <a:off x="10615010" y="6033796"/>
            <a:ext cx="4344900" cy="2316480"/>
          </a:xfrm>
        </p:spPr>
        <p:txBody>
          <a:bodyPr anchor="ctr">
            <a:normAutofit/>
          </a:bodyPr>
          <a:lstStyle/>
          <a:p>
            <a:pPr algn="l"/>
            <a:r>
              <a:rPr lang="en-US" sz="2500" dirty="0"/>
              <a:t>January 30</a:t>
            </a:r>
            <a:r>
              <a:rPr lang="en-US" sz="2500" baseline="30000" dirty="0"/>
              <a:t>th</a:t>
            </a:r>
            <a:r>
              <a:rPr lang="en-US" sz="2500" dirty="0"/>
              <a:t> &amp; 31</a:t>
            </a:r>
            <a:r>
              <a:rPr lang="en-US" sz="2500" baseline="30000" dirty="0"/>
              <a:t>st</a:t>
            </a:r>
            <a:r>
              <a:rPr lang="en-US" sz="2500" dirty="0"/>
              <a:t>, 2019</a:t>
            </a:r>
          </a:p>
          <a:p>
            <a:pPr algn="l"/>
            <a:r>
              <a:rPr lang="en-US" sz="2500" dirty="0"/>
              <a:t>Albany Marriott/Salons B &amp; C</a:t>
            </a:r>
          </a:p>
          <a:p>
            <a:pPr algn="l"/>
            <a:endParaRPr lang="en-US" sz="2500" dirty="0"/>
          </a:p>
          <a:p>
            <a:pPr algn="l"/>
            <a:r>
              <a:rPr lang="en-US" sz="2500" dirty="0"/>
              <a:t>Sponsored by:  NYS RtI MS Demonstration Project </a:t>
            </a:r>
          </a:p>
        </p:txBody>
      </p:sp>
      <p:sp>
        <p:nvSpPr>
          <p:cNvPr id="36" name="Oval 35">
            <a:extLst>
              <a:ext uri="{FF2B5EF4-FFF2-40B4-BE49-F238E27FC236}">
                <a16:creationId xmlns:a16="http://schemas.microsoft.com/office/drawing/2014/main" id="{6437D937-A7F1-4011-92B4-328E5BE1B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756" y="827306"/>
            <a:ext cx="2991733" cy="299172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Oval 37">
            <a:extLst>
              <a:ext uri="{FF2B5EF4-FFF2-40B4-BE49-F238E27FC236}">
                <a16:creationId xmlns:a16="http://schemas.microsoft.com/office/drawing/2014/main" id="{B672F332-AF08-46C6-94F0-77684310D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26668" y="3288805"/>
            <a:ext cx="1283193" cy="128319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Oval 39">
            <a:extLst>
              <a:ext uri="{FF2B5EF4-FFF2-40B4-BE49-F238E27FC236}">
                <a16:creationId xmlns:a16="http://schemas.microsoft.com/office/drawing/2014/main" id="{34244EF8-D73A-40E1-BE73-D46E6B4B0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34438" y="3103984"/>
            <a:ext cx="391594" cy="39159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Freeform: Shape 41">
            <a:extLst>
              <a:ext uri="{FF2B5EF4-FFF2-40B4-BE49-F238E27FC236}">
                <a16:creationId xmlns:a16="http://schemas.microsoft.com/office/drawing/2014/main" id="{AB84D7E8-4ECB-42D7-ADBF-01689B0F2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6150" y="0"/>
            <a:ext cx="7599850" cy="5412325"/>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4" name="Straight Connector 43">
            <a:extLst>
              <a:ext uri="{FF2B5EF4-FFF2-40B4-BE49-F238E27FC236}">
                <a16:creationId xmlns:a16="http://schemas.microsoft.com/office/drawing/2014/main" id="{9E8E38ED-369A-44C2-B635-0BED0E48A6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00522" y="6033796"/>
            <a:ext cx="0" cy="231648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564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32" y="0"/>
            <a:ext cx="16251936"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280160" y="0"/>
            <a:ext cx="14958214" cy="9144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893664" y="0"/>
            <a:ext cx="14362336" cy="9144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Title 12"/>
          <p:cNvSpPr>
            <a:spLocks noGrp="1"/>
          </p:cNvSpPr>
          <p:nvPr>
            <p:ph type="title"/>
          </p:nvPr>
        </p:nvSpPr>
        <p:spPr>
          <a:xfrm>
            <a:off x="5845385" y="486833"/>
            <a:ext cx="9552657" cy="1767417"/>
          </a:xfrm>
        </p:spPr>
        <p:txBody>
          <a:bodyPr>
            <a:normAutofit/>
          </a:bodyPr>
          <a:lstStyle/>
          <a:p>
            <a:r>
              <a:rPr lang="en-US">
                <a:latin typeface="Abadi" panose="020B0604020104020204" pitchFamily="34" charset="0"/>
              </a:rPr>
              <a:t>Self Regulated Strategy Development</a:t>
            </a:r>
            <a:endParaRPr lang="en-US" dirty="0">
              <a:latin typeface="Abadi" panose="020B0604020104020204" pitchFamily="34" charset="0"/>
            </a:endParaRPr>
          </a:p>
        </p:txBody>
      </p:sp>
      <p:pic>
        <p:nvPicPr>
          <p:cNvPr id="29" name="Graphic 17" descr="Pencil">
            <a:extLst>
              <a:ext uri="{FF2B5EF4-FFF2-40B4-BE49-F238E27FC236}">
                <a16:creationId xmlns:a16="http://schemas.microsoft.com/office/drawing/2014/main" id="{2B45B9DF-D0FD-4851-901F-4955E2F12C9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0080" y="2287708"/>
            <a:ext cx="4567942" cy="4567942"/>
          </a:xfrm>
          <a:prstGeom prst="rect">
            <a:avLst/>
          </a:prstGeom>
        </p:spPr>
      </p:pic>
      <p:sp>
        <p:nvSpPr>
          <p:cNvPr id="14" name="Content Placeholder 13"/>
          <p:cNvSpPr>
            <a:spLocks noGrp="1"/>
          </p:cNvSpPr>
          <p:nvPr>
            <p:ph idx="1"/>
          </p:nvPr>
        </p:nvSpPr>
        <p:spPr>
          <a:xfrm>
            <a:off x="5850020" y="2696801"/>
            <a:ext cx="9548022" cy="5539148"/>
          </a:xfrm>
        </p:spPr>
        <p:txBody>
          <a:bodyPr>
            <a:normAutofit/>
          </a:bodyPr>
          <a:lstStyle/>
          <a:p>
            <a:pPr marL="0" indent="0">
              <a:buNone/>
            </a:pPr>
            <a:r>
              <a:rPr lang="en-US" sz="1900" b="1" cap="small">
                <a:latin typeface="Abadi" panose="020B0604020202020204" pitchFamily="34" charset="0"/>
              </a:rPr>
              <a:t>Description:  </a:t>
            </a:r>
            <a:r>
              <a:rPr lang="en-US" sz="1900">
                <a:latin typeface="Abadi" panose="020B0604020202020204" pitchFamily="34" charset="0"/>
              </a:rPr>
              <a:t>Common Core offers an unprecedented broad vision for the role of writing in literacy, particularly in supporting reading comprehension and critical thinking. Prepare your students to write to express who they are, write to sources, write to learn in all content areas, and to write to change themselves and the world. Over 100 empirical studies show the effectiveness of the strategies featured in this course (Self-regulated Strategy Development). Every district using these make significant gains on all assessments and in indicators of students’ enjoyment of writing. The strategies overviewed include: genre vocabulary instruction, formative assessment, graphic organizers, analyzing models, think alouds, collaborative writing, mnemonics, goal setting, and self-talk while writing. Overall, enable students to cultivate the self-regulation capabilities expert writers use. Weave these into any literacy framework from balanced literacy workshop to core programs. Gain a deep understanding of how to meet CCSS and PARCC/SBAC’s writing requirements. </a:t>
            </a:r>
          </a:p>
          <a:p>
            <a:endParaRPr lang="en-US" sz="1900"/>
          </a:p>
          <a:p>
            <a:pPr marL="0" indent="0">
              <a:buNone/>
            </a:pPr>
            <a:r>
              <a:rPr lang="en-US" sz="1900" b="1">
                <a:latin typeface="Abadi" panose="020B0604020104020204" pitchFamily="34" charset="0"/>
              </a:rPr>
              <a:t>Presenters:  </a:t>
            </a:r>
            <a:r>
              <a:rPr lang="en-US" sz="1900">
                <a:latin typeface="Abadi" panose="020B0604020104020204" pitchFamily="34" charset="0"/>
              </a:rPr>
              <a:t>Dr. Leslie Laud &amp; Allison Fisher</a:t>
            </a:r>
          </a:p>
          <a:p>
            <a:pPr marL="0" indent="0">
              <a:buNone/>
            </a:pPr>
            <a:endParaRPr lang="en-US" sz="1900">
              <a:latin typeface="Abadi" panose="020B0604020104020204" pitchFamily="34" charset="0"/>
            </a:endParaRPr>
          </a:p>
          <a:p>
            <a:pPr marL="0" indent="0">
              <a:buNone/>
            </a:pPr>
            <a:r>
              <a:rPr lang="en-US" sz="1900" b="1">
                <a:latin typeface="Abadi" panose="020B0604020104020204" pitchFamily="34" charset="0"/>
              </a:rPr>
              <a:t>Time:  </a:t>
            </a:r>
            <a:r>
              <a:rPr lang="en-US" sz="1900">
                <a:latin typeface="Abadi" panose="020B0604020104020204" pitchFamily="34" charset="0"/>
              </a:rPr>
              <a:t>7:45 a.m. – 3:00 p.m.</a:t>
            </a:r>
          </a:p>
        </p:txBody>
      </p:sp>
    </p:spTree>
    <p:extLst>
      <p:ext uri="{BB962C8B-B14F-4D97-AF65-F5344CB8AC3E}">
        <p14:creationId xmlns:p14="http://schemas.microsoft.com/office/powerpoint/2010/main" val="165425530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461" y="627900"/>
            <a:ext cx="5841345" cy="7856138"/>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50705" y="1349338"/>
            <a:ext cx="4554877" cy="6393878"/>
          </a:xfrm>
        </p:spPr>
        <p:txBody>
          <a:bodyPr vert="horz" lIns="91440" tIns="45720" rIns="91440" bIns="45720" rtlCol="0" anchor="ctr">
            <a:normAutofit/>
          </a:bodyPr>
          <a:lstStyle/>
          <a:p>
            <a:pPr defTabSz="914400"/>
            <a:r>
              <a:rPr lang="en-US" sz="4400">
                <a:solidFill>
                  <a:srgbClr val="FFFFFF"/>
                </a:solidFill>
              </a:rPr>
              <a:t>Day 1 Agenda</a:t>
            </a:r>
          </a:p>
        </p:txBody>
      </p:sp>
      <p:graphicFrame>
        <p:nvGraphicFramePr>
          <p:cNvPr id="16" name="Content Placeholder 15"/>
          <p:cNvGraphicFramePr>
            <a:graphicFrameLocks noGrp="1"/>
          </p:cNvGraphicFramePr>
          <p:nvPr>
            <p:ph sz="half" idx="1"/>
            <p:extLst>
              <p:ext uri="{D42A27DB-BD31-4B8C-83A1-F6EECF244321}">
                <p14:modId xmlns:p14="http://schemas.microsoft.com/office/powerpoint/2010/main" val="1880903156"/>
              </p:ext>
            </p:extLst>
          </p:nvPr>
        </p:nvGraphicFramePr>
        <p:xfrm>
          <a:off x="7349121" y="627898"/>
          <a:ext cx="7838029" cy="7874264"/>
        </p:xfrm>
        <a:graphic>
          <a:graphicData uri="http://schemas.openxmlformats.org/drawingml/2006/table">
            <a:tbl>
              <a:tblPr firstRow="1" bandRow="1">
                <a:tableStyleId>{69012ECD-51FC-41F1-AA8D-1B2483CD663E}</a:tableStyleId>
              </a:tblPr>
              <a:tblGrid>
                <a:gridCol w="1125109">
                  <a:extLst>
                    <a:ext uri="{9D8B030D-6E8A-4147-A177-3AD203B41FA5}">
                      <a16:colId xmlns:a16="http://schemas.microsoft.com/office/drawing/2014/main" val="20000"/>
                    </a:ext>
                  </a:extLst>
                </a:gridCol>
                <a:gridCol w="6712920">
                  <a:extLst>
                    <a:ext uri="{9D8B030D-6E8A-4147-A177-3AD203B41FA5}">
                      <a16:colId xmlns:a16="http://schemas.microsoft.com/office/drawing/2014/main" val="20001"/>
                    </a:ext>
                  </a:extLst>
                </a:gridCol>
              </a:tblGrid>
              <a:tr h="669732">
                <a:tc>
                  <a:txBody>
                    <a:bodyPr/>
                    <a:lstStyle/>
                    <a:p>
                      <a:r>
                        <a:rPr lang="en-US" sz="1500"/>
                        <a:t>7:45 a.m.</a:t>
                      </a:r>
                    </a:p>
                  </a:txBody>
                  <a:tcPr marL="89345" marR="89345" marT="63182" marB="63182" anchor="ctr"/>
                </a:tc>
                <a:tc>
                  <a:txBody>
                    <a:bodyPr/>
                    <a:lstStyle/>
                    <a:p>
                      <a:pPr marL="0" indent="0" algn="l">
                        <a:buFontTx/>
                        <a:buNone/>
                      </a:pPr>
                      <a:r>
                        <a:rPr lang="en-US" sz="1700"/>
                        <a:t>Registration  &amp; Continental Breakfast</a:t>
                      </a:r>
                    </a:p>
                    <a:p>
                      <a:pPr marL="0" indent="0" algn="l">
                        <a:buFontTx/>
                        <a:buNone/>
                      </a:pPr>
                      <a:r>
                        <a:rPr lang="en-US" sz="1700"/>
                        <a:t>Salons B &amp; C</a:t>
                      </a:r>
                    </a:p>
                  </a:txBody>
                  <a:tcPr marL="89345" marR="89345" marT="63182" marB="63182" anchor="ctr"/>
                </a:tc>
                <a:extLst>
                  <a:ext uri="{0D108BD9-81ED-4DB2-BD59-A6C34878D82A}">
                    <a16:rowId xmlns:a16="http://schemas.microsoft.com/office/drawing/2014/main" val="10000"/>
                  </a:ext>
                </a:extLst>
              </a:tr>
              <a:tr h="2217697">
                <a:tc>
                  <a:txBody>
                    <a:bodyPr/>
                    <a:lstStyle/>
                    <a:p>
                      <a:pPr algn="l"/>
                      <a:r>
                        <a:rPr lang="en-US" sz="1500"/>
                        <a:t>8:15 a.m.</a:t>
                      </a:r>
                    </a:p>
                  </a:txBody>
                  <a:tcPr marL="89345" marR="89345" marT="63182" marB="63182"/>
                </a:tc>
                <a:tc>
                  <a:txBody>
                    <a:bodyPr/>
                    <a:lstStyle/>
                    <a:p>
                      <a:pPr algn="l"/>
                      <a:r>
                        <a:rPr lang="en-US" sz="1700" b="1" dirty="0"/>
                        <a:t>Welcoming Remarks/Introduction</a:t>
                      </a:r>
                      <a:endParaRPr lang="en-US" sz="1500" b="1" dirty="0"/>
                    </a:p>
                    <a:p>
                      <a:pPr marL="285750" indent="-117475">
                        <a:buFont typeface="Arial" panose="020B0604020202020204" pitchFamily="34" charset="0"/>
                        <a:buChar char="•"/>
                      </a:pPr>
                      <a:r>
                        <a:rPr lang="en-US" sz="1500" dirty="0"/>
                        <a:t>Define/Overview SRSD for Writing Framework and Research  </a:t>
                      </a:r>
                    </a:p>
                    <a:p>
                      <a:pPr marL="285750" indent="-117475">
                        <a:buFont typeface="Arial" panose="020B0604020202020204" pitchFamily="34" charset="0"/>
                        <a:buChar char="•"/>
                      </a:pPr>
                      <a:r>
                        <a:rPr lang="en-US" sz="1500" dirty="0"/>
                        <a:t>How do you currently teach writing?</a:t>
                      </a:r>
                    </a:p>
                    <a:p>
                      <a:pPr marL="285750" indent="-117475">
                        <a:buFont typeface="Arial" panose="020B0604020202020204" pitchFamily="34" charset="0"/>
                        <a:buChar char="•"/>
                      </a:pPr>
                      <a:r>
                        <a:rPr lang="en-US" sz="1500" dirty="0"/>
                        <a:t> What are your goals to improve on in how you teach writing? </a:t>
                      </a:r>
                    </a:p>
                    <a:p>
                      <a:pPr marL="285750" indent="-117475">
                        <a:buFont typeface="Arial" panose="020B0604020202020204" pitchFamily="34" charset="0"/>
                        <a:buChar char="•"/>
                      </a:pPr>
                      <a:r>
                        <a:rPr lang="en-US" sz="1500" dirty="0"/>
                        <a:t>Self-assessment of how you currently teach writing </a:t>
                      </a:r>
                    </a:p>
                    <a:p>
                      <a:r>
                        <a:rPr lang="en-US" sz="1700" b="1" dirty="0"/>
                        <a:t>What Matters? </a:t>
                      </a:r>
                    </a:p>
                    <a:p>
                      <a:pPr marL="285750" indent="-117475">
                        <a:buFont typeface="Arial" panose="020B0604020202020204" pitchFamily="34" charset="0"/>
                        <a:buChar char="•"/>
                      </a:pPr>
                      <a:r>
                        <a:rPr lang="en-US" sz="1500" dirty="0"/>
                        <a:t>Design meaningful, CCSS-aligned rigorous writing tasks </a:t>
                      </a:r>
                    </a:p>
                    <a:p>
                      <a:pPr marL="285750" indent="-117475">
                        <a:buFont typeface="Arial" panose="020B0604020202020204" pitchFamily="34" charset="0"/>
                        <a:buChar char="•"/>
                      </a:pPr>
                      <a:r>
                        <a:rPr lang="en-US" sz="1500" dirty="0"/>
                        <a:t>Teach text-type knowledge vocabulary &amp; concepts </a:t>
                      </a:r>
                    </a:p>
                    <a:p>
                      <a:pPr marL="285750" indent="-117475">
                        <a:buFont typeface="Arial" panose="020B0604020202020204" pitchFamily="34" charset="0"/>
                        <a:buChar char="•"/>
                      </a:pPr>
                      <a:r>
                        <a:rPr lang="en-US" sz="1500" dirty="0"/>
                        <a:t>Build enthusiasm for writing</a:t>
                      </a:r>
                    </a:p>
                  </a:txBody>
                  <a:tcPr marL="89345" marR="89345" marT="63182" marB="63182" anchor="ctr"/>
                </a:tc>
                <a:extLst>
                  <a:ext uri="{0D108BD9-81ED-4DB2-BD59-A6C34878D82A}">
                    <a16:rowId xmlns:a16="http://schemas.microsoft.com/office/drawing/2014/main" val="10001"/>
                  </a:ext>
                </a:extLst>
              </a:tr>
              <a:tr h="417003">
                <a:tc>
                  <a:txBody>
                    <a:bodyPr/>
                    <a:lstStyle/>
                    <a:p>
                      <a:pPr algn="l"/>
                      <a:r>
                        <a:rPr lang="en-US" sz="1500"/>
                        <a:t>10:00  a.m.</a:t>
                      </a:r>
                    </a:p>
                  </a:txBody>
                  <a:tcPr marL="89345" marR="89345" marT="63182" marB="63182" anchor="ctr"/>
                </a:tc>
                <a:tc>
                  <a:txBody>
                    <a:bodyPr/>
                    <a:lstStyle/>
                    <a:p>
                      <a:pPr algn="l"/>
                      <a:r>
                        <a:rPr lang="en-US" sz="1700" b="1" dirty="0"/>
                        <a:t>Break </a:t>
                      </a:r>
                    </a:p>
                  </a:txBody>
                  <a:tcPr marL="89345" marR="89345" marT="63182" marB="63182" anchor="ctr"/>
                </a:tc>
                <a:extLst>
                  <a:ext uri="{0D108BD9-81ED-4DB2-BD59-A6C34878D82A}">
                    <a16:rowId xmlns:a16="http://schemas.microsoft.com/office/drawing/2014/main" val="10002"/>
                  </a:ext>
                </a:extLst>
              </a:tr>
              <a:tr h="2407244">
                <a:tc>
                  <a:txBody>
                    <a:bodyPr/>
                    <a:lstStyle/>
                    <a:p>
                      <a:r>
                        <a:rPr lang="en-US" sz="1500"/>
                        <a:t>10:15  a.m.</a:t>
                      </a:r>
                    </a:p>
                  </a:txBody>
                  <a:tcPr marL="89345" marR="89345" marT="63182" marB="63182"/>
                </a:tc>
                <a:tc>
                  <a:txBody>
                    <a:bodyPr/>
                    <a:lstStyle/>
                    <a:p>
                      <a:r>
                        <a:rPr lang="en-US" sz="1700" b="1" dirty="0"/>
                        <a:t>Reveal Criteria for Writing  </a:t>
                      </a:r>
                    </a:p>
                    <a:p>
                      <a:pPr marL="285750" indent="-117475">
                        <a:buFont typeface="Arial" panose="020B0604020202020204" pitchFamily="34" charset="0"/>
                        <a:buChar char="•"/>
                      </a:pPr>
                      <a:r>
                        <a:rPr lang="en-US" sz="1500" dirty="0"/>
                        <a:t>Introduce mnemonics as memory aids to launch writing, but not constrain. Emphasize uniqueness in writing styles </a:t>
                      </a:r>
                    </a:p>
                    <a:p>
                      <a:pPr marL="285750" indent="-117475">
                        <a:buFont typeface="Arial" panose="020B0604020202020204" pitchFamily="34" charset="0"/>
                        <a:buChar char="•"/>
                      </a:pPr>
                      <a:r>
                        <a:rPr lang="en-US" sz="1500" dirty="0"/>
                        <a:t>Exemplary writing models by students, and role of varied, unique mentor texts in writing instruction </a:t>
                      </a:r>
                    </a:p>
                    <a:p>
                      <a:pPr marL="285750" indent="-117475">
                        <a:buFont typeface="Arial" panose="020B0604020202020204" pitchFamily="34" charset="0"/>
                        <a:buChar char="•"/>
                      </a:pPr>
                      <a:r>
                        <a:rPr lang="en-US" sz="1500" dirty="0"/>
                        <a:t>Color code exemplar models – reading with a writer’s eye and mimicking craft </a:t>
                      </a:r>
                    </a:p>
                    <a:p>
                      <a:pPr marL="285750" indent="-117475">
                        <a:buFont typeface="Arial" panose="020B0604020202020204" pitchFamily="34" charset="0"/>
                        <a:buChar char="•"/>
                      </a:pPr>
                      <a:r>
                        <a:rPr lang="en-US" sz="1500" dirty="0"/>
                        <a:t>Lesson #1 demonstrated by presenter </a:t>
                      </a:r>
                    </a:p>
                    <a:p>
                      <a:pPr marL="285750" indent="-117475">
                        <a:buFont typeface="Arial" panose="020B0604020202020204" pitchFamily="34" charset="0"/>
                        <a:buChar char="•"/>
                      </a:pPr>
                      <a:r>
                        <a:rPr lang="en-US" sz="1500" dirty="0"/>
                        <a:t>Adapt, discuss then rehearse lesson #1 </a:t>
                      </a:r>
                    </a:p>
                    <a:p>
                      <a:pPr marL="285750" indent="-117475">
                        <a:buFont typeface="Arial" panose="020B0604020202020204" pitchFamily="34" charset="0"/>
                        <a:buChar char="•"/>
                      </a:pPr>
                      <a:r>
                        <a:rPr lang="en-US" sz="1500" dirty="0"/>
                        <a:t>Unit planning </a:t>
                      </a:r>
                    </a:p>
                  </a:txBody>
                  <a:tcPr marL="89345" marR="89345" marT="63182" marB="63182"/>
                </a:tc>
                <a:extLst>
                  <a:ext uri="{0D108BD9-81ED-4DB2-BD59-A6C34878D82A}">
                    <a16:rowId xmlns:a16="http://schemas.microsoft.com/office/drawing/2014/main" val="552719646"/>
                  </a:ext>
                </a:extLst>
              </a:tr>
              <a:tr h="417003">
                <a:tc>
                  <a:txBody>
                    <a:bodyPr/>
                    <a:lstStyle/>
                    <a:p>
                      <a:r>
                        <a:rPr lang="en-US" sz="1500"/>
                        <a:t>11:45  a.m.</a:t>
                      </a:r>
                    </a:p>
                  </a:txBody>
                  <a:tcPr marL="89345" marR="89345" marT="63182" marB="63182" anchor="ctr"/>
                </a:tc>
                <a:tc>
                  <a:txBody>
                    <a:bodyPr/>
                    <a:lstStyle/>
                    <a:p>
                      <a:pPr algn="l"/>
                      <a:r>
                        <a:rPr lang="en-US" sz="1700" b="1" dirty="0"/>
                        <a:t>Lunch (on your own) </a:t>
                      </a:r>
                    </a:p>
                  </a:txBody>
                  <a:tcPr marL="89345" marR="89345" marT="63182" marB="63182" anchor="ctr"/>
                </a:tc>
                <a:extLst>
                  <a:ext uri="{0D108BD9-81ED-4DB2-BD59-A6C34878D82A}">
                    <a16:rowId xmlns:a16="http://schemas.microsoft.com/office/drawing/2014/main" val="10003"/>
                  </a:ext>
                </a:extLst>
              </a:tr>
              <a:tr h="1301555">
                <a:tc>
                  <a:txBody>
                    <a:bodyPr/>
                    <a:lstStyle/>
                    <a:p>
                      <a:r>
                        <a:rPr lang="en-US" sz="1500"/>
                        <a:t>12:45 p.m.</a:t>
                      </a:r>
                    </a:p>
                  </a:txBody>
                  <a:tcPr marL="89345" marR="89345" marT="63182" marB="63182"/>
                </a:tc>
                <a:tc>
                  <a:txBody>
                    <a:bodyPr/>
                    <a:lstStyle/>
                    <a:p>
                      <a:r>
                        <a:rPr lang="en-US" sz="1700" b="1" dirty="0"/>
                        <a:t>Reveal Criteria for Writing Processes </a:t>
                      </a:r>
                    </a:p>
                    <a:p>
                      <a:pPr marL="285750" indent="-115888">
                        <a:buFont typeface="Arial" panose="020B0604020202020204" pitchFamily="34" charset="0"/>
                        <a:buChar char="•"/>
                      </a:pPr>
                      <a:r>
                        <a:rPr lang="en-US" sz="1500" dirty="0"/>
                        <a:t>Introduce concepts of planning and revision and give tools. Prepare to personalize these as students use them uniquely </a:t>
                      </a:r>
                    </a:p>
                    <a:p>
                      <a:pPr marL="285750" indent="-115888">
                        <a:buFont typeface="Arial" panose="020B0604020202020204" pitchFamily="34" charset="0"/>
                        <a:buChar char="•"/>
                      </a:pPr>
                      <a:r>
                        <a:rPr lang="en-US" sz="1500" dirty="0"/>
                        <a:t>Lessons #2 &amp; 3 demonstrated by presenter </a:t>
                      </a:r>
                    </a:p>
                    <a:p>
                      <a:pPr marL="285750" indent="-115888">
                        <a:buFont typeface="Arial" panose="020B0604020202020204" pitchFamily="34" charset="0"/>
                        <a:buChar char="•"/>
                      </a:pPr>
                      <a:r>
                        <a:rPr lang="en-US" sz="1500" dirty="0"/>
                        <a:t>Adapt, discuss then rehearse lessons #2 &amp; 3 </a:t>
                      </a:r>
                    </a:p>
                  </a:txBody>
                  <a:tcPr marL="89345" marR="89345" marT="63182" marB="63182" anchor="ctr"/>
                </a:tc>
                <a:extLst>
                  <a:ext uri="{0D108BD9-81ED-4DB2-BD59-A6C34878D82A}">
                    <a16:rowId xmlns:a16="http://schemas.microsoft.com/office/drawing/2014/main" val="656473486"/>
                  </a:ext>
                </a:extLst>
              </a:tr>
              <a:tr h="417003">
                <a:tc>
                  <a:txBody>
                    <a:bodyPr/>
                    <a:lstStyle/>
                    <a:p>
                      <a:r>
                        <a:rPr lang="en-US" sz="1500"/>
                        <a:t>2:45.m.</a:t>
                      </a:r>
                    </a:p>
                  </a:txBody>
                  <a:tcPr marL="89345" marR="89345" marT="63182" marB="63182"/>
                </a:tc>
                <a:tc>
                  <a:txBody>
                    <a:bodyPr/>
                    <a:lstStyle/>
                    <a:p>
                      <a:pPr marL="168275" indent="-168275" algn="l">
                        <a:buFont typeface="Arial" panose="020B0604020202020204" pitchFamily="34" charset="0"/>
                        <a:buNone/>
                      </a:pPr>
                      <a:r>
                        <a:rPr lang="en-US" sz="1700" b="1" dirty="0"/>
                        <a:t>Evaluation - Day</a:t>
                      </a:r>
                    </a:p>
                  </a:txBody>
                  <a:tcPr marL="89345" marR="89345" marT="63182" marB="63182"/>
                </a:tc>
                <a:extLst>
                  <a:ext uri="{0D108BD9-81ED-4DB2-BD59-A6C34878D82A}">
                    <a16:rowId xmlns:a16="http://schemas.microsoft.com/office/drawing/2014/main" val="2721320762"/>
                  </a:ext>
                </a:extLst>
              </a:tr>
            </a:tbl>
          </a:graphicData>
        </a:graphic>
      </p:graphicFrame>
    </p:spTree>
    <p:extLst>
      <p:ext uri="{BB962C8B-B14F-4D97-AF65-F5344CB8AC3E}">
        <p14:creationId xmlns:p14="http://schemas.microsoft.com/office/powerpoint/2010/main" val="285378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461" y="627900"/>
            <a:ext cx="5841345" cy="7856138"/>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50705" y="1349338"/>
            <a:ext cx="4554877" cy="6393878"/>
          </a:xfrm>
        </p:spPr>
        <p:txBody>
          <a:bodyPr vert="horz" lIns="91440" tIns="45720" rIns="91440" bIns="45720" rtlCol="0" anchor="ctr">
            <a:normAutofit/>
          </a:bodyPr>
          <a:lstStyle/>
          <a:p>
            <a:pPr defTabSz="914400"/>
            <a:r>
              <a:rPr lang="en-US" sz="4400">
                <a:solidFill>
                  <a:srgbClr val="FFFFFF"/>
                </a:solidFill>
              </a:rPr>
              <a:t>Day 2 Agenda</a:t>
            </a:r>
          </a:p>
        </p:txBody>
      </p:sp>
      <p:graphicFrame>
        <p:nvGraphicFramePr>
          <p:cNvPr id="16" name="Content Placeholder 15"/>
          <p:cNvGraphicFramePr>
            <a:graphicFrameLocks noGrp="1"/>
          </p:cNvGraphicFramePr>
          <p:nvPr>
            <p:ph sz="half" idx="1"/>
            <p:extLst>
              <p:ext uri="{D42A27DB-BD31-4B8C-83A1-F6EECF244321}">
                <p14:modId xmlns:p14="http://schemas.microsoft.com/office/powerpoint/2010/main" val="485464897"/>
              </p:ext>
            </p:extLst>
          </p:nvPr>
        </p:nvGraphicFramePr>
        <p:xfrm>
          <a:off x="6925733" y="1079188"/>
          <a:ext cx="8684806" cy="7087573"/>
        </p:xfrm>
        <a:graphic>
          <a:graphicData uri="http://schemas.openxmlformats.org/drawingml/2006/table">
            <a:tbl>
              <a:tblPr firstRow="1" bandRow="1">
                <a:tableStyleId>{69012ECD-51FC-41F1-AA8D-1B2483CD663E}</a:tableStyleId>
              </a:tblPr>
              <a:tblGrid>
                <a:gridCol w="1259327">
                  <a:extLst>
                    <a:ext uri="{9D8B030D-6E8A-4147-A177-3AD203B41FA5}">
                      <a16:colId xmlns:a16="http://schemas.microsoft.com/office/drawing/2014/main" val="20000"/>
                    </a:ext>
                  </a:extLst>
                </a:gridCol>
                <a:gridCol w="7425479">
                  <a:extLst>
                    <a:ext uri="{9D8B030D-6E8A-4147-A177-3AD203B41FA5}">
                      <a16:colId xmlns:a16="http://schemas.microsoft.com/office/drawing/2014/main" val="20001"/>
                    </a:ext>
                  </a:extLst>
                </a:gridCol>
              </a:tblGrid>
              <a:tr h="749627">
                <a:tc>
                  <a:txBody>
                    <a:bodyPr/>
                    <a:lstStyle/>
                    <a:p>
                      <a:r>
                        <a:rPr lang="en-US" sz="1600"/>
                        <a:t>7:45 a.m.</a:t>
                      </a:r>
                    </a:p>
                  </a:txBody>
                  <a:tcPr marL="100004" marR="100004" marT="70720" marB="70720" anchor="ctr"/>
                </a:tc>
                <a:tc>
                  <a:txBody>
                    <a:bodyPr/>
                    <a:lstStyle/>
                    <a:p>
                      <a:pPr marL="0" indent="0" algn="l">
                        <a:buFontTx/>
                        <a:buNone/>
                      </a:pPr>
                      <a:r>
                        <a:rPr lang="en-US" sz="1900"/>
                        <a:t>Registration  &amp; Continental Breakfast</a:t>
                      </a:r>
                    </a:p>
                    <a:p>
                      <a:pPr marL="0" indent="0" algn="l">
                        <a:buFontTx/>
                        <a:buNone/>
                      </a:pPr>
                      <a:r>
                        <a:rPr lang="en-US" sz="1900"/>
                        <a:t>Salons B &amp; C</a:t>
                      </a:r>
                    </a:p>
                  </a:txBody>
                  <a:tcPr marL="100004" marR="100004" marT="70720" marB="70720" anchor="ctr"/>
                </a:tc>
                <a:extLst>
                  <a:ext uri="{0D108BD9-81ED-4DB2-BD59-A6C34878D82A}">
                    <a16:rowId xmlns:a16="http://schemas.microsoft.com/office/drawing/2014/main" val="10000"/>
                  </a:ext>
                </a:extLst>
              </a:tr>
              <a:tr h="1881139">
                <a:tc>
                  <a:txBody>
                    <a:bodyPr/>
                    <a:lstStyle/>
                    <a:p>
                      <a:pPr algn="l"/>
                      <a:r>
                        <a:rPr lang="en-US" sz="1600"/>
                        <a:t>8:15 a.m.</a:t>
                      </a:r>
                    </a:p>
                  </a:txBody>
                  <a:tcPr marL="100004" marR="100004" marT="70720" marB="70720"/>
                </a:tc>
                <a:tc>
                  <a:txBody>
                    <a:bodyPr/>
                    <a:lstStyle/>
                    <a:p>
                      <a:r>
                        <a:rPr lang="en-US" sz="1900" b="1" dirty="0"/>
                        <a:t>Initiate Gradual Release of Self-Regulated Writing </a:t>
                      </a:r>
                    </a:p>
                    <a:p>
                      <a:pPr marL="342900" indent="-342900">
                        <a:buFont typeface="Arial" panose="020B0604020202020204" pitchFamily="34" charset="0"/>
                        <a:buChar char="•"/>
                      </a:pPr>
                      <a:r>
                        <a:rPr lang="en-US" sz="1800" dirty="0"/>
                        <a:t>Introduce concepts of self-talk, think aloud and collaborative write </a:t>
                      </a:r>
                    </a:p>
                    <a:p>
                      <a:pPr marL="342900" indent="-342900">
                        <a:buFont typeface="Arial" panose="020B0604020202020204" pitchFamily="34" charset="0"/>
                        <a:buChar char="•"/>
                      </a:pPr>
                      <a:r>
                        <a:rPr lang="en-US" sz="1800" dirty="0"/>
                        <a:t>Lessons #4-6 demonstrated by presenter </a:t>
                      </a:r>
                    </a:p>
                    <a:p>
                      <a:pPr marL="342900" indent="-342900">
                        <a:buFont typeface="Arial" panose="020B0604020202020204" pitchFamily="34" charset="0"/>
                        <a:buChar char="•"/>
                      </a:pPr>
                      <a:r>
                        <a:rPr lang="en-US" sz="1800" dirty="0"/>
                        <a:t>Adapt, discuss then rehearse lessons #4-6 </a:t>
                      </a:r>
                    </a:p>
                    <a:p>
                      <a:pPr marL="342900" indent="-342900">
                        <a:buFont typeface="Arial" panose="020B0604020202020204" pitchFamily="34" charset="0"/>
                        <a:buChar char="•"/>
                      </a:pPr>
                      <a:r>
                        <a:rPr lang="en-US" sz="1800" dirty="0"/>
                        <a:t>Close reading to support writing </a:t>
                      </a:r>
                    </a:p>
                    <a:p>
                      <a:pPr marL="342900" indent="-342900">
                        <a:buFont typeface="Arial" panose="020B0604020202020204" pitchFamily="34" charset="0"/>
                        <a:buChar char="•"/>
                      </a:pPr>
                      <a:r>
                        <a:rPr lang="en-US" sz="1800" dirty="0"/>
                        <a:t>Unit planning </a:t>
                      </a:r>
                    </a:p>
                  </a:txBody>
                  <a:tcPr marL="100004" marR="100004" marT="70720" marB="70720" anchor="ctr"/>
                </a:tc>
                <a:extLst>
                  <a:ext uri="{0D108BD9-81ED-4DB2-BD59-A6C34878D82A}">
                    <a16:rowId xmlns:a16="http://schemas.microsoft.com/office/drawing/2014/main" val="10001"/>
                  </a:ext>
                </a:extLst>
              </a:tr>
              <a:tr h="466749">
                <a:tc>
                  <a:txBody>
                    <a:bodyPr/>
                    <a:lstStyle/>
                    <a:p>
                      <a:pPr algn="l"/>
                      <a:r>
                        <a:rPr lang="en-US" sz="1600"/>
                        <a:t>10:00  a.m.</a:t>
                      </a:r>
                    </a:p>
                  </a:txBody>
                  <a:tcPr marL="100004" marR="100004" marT="70720" marB="70720" anchor="ctr"/>
                </a:tc>
                <a:tc>
                  <a:txBody>
                    <a:bodyPr/>
                    <a:lstStyle/>
                    <a:p>
                      <a:pPr algn="l"/>
                      <a:r>
                        <a:rPr lang="en-US" sz="1900" b="1" dirty="0"/>
                        <a:t>Break </a:t>
                      </a:r>
                    </a:p>
                  </a:txBody>
                  <a:tcPr marL="100004" marR="100004" marT="70720" marB="70720" anchor="ctr"/>
                </a:tc>
                <a:extLst>
                  <a:ext uri="{0D108BD9-81ED-4DB2-BD59-A6C34878D82A}">
                    <a16:rowId xmlns:a16="http://schemas.microsoft.com/office/drawing/2014/main" val="10002"/>
                  </a:ext>
                </a:extLst>
              </a:tr>
              <a:tr h="1704340">
                <a:tc>
                  <a:txBody>
                    <a:bodyPr/>
                    <a:lstStyle/>
                    <a:p>
                      <a:r>
                        <a:rPr lang="en-US" sz="1600"/>
                        <a:t>10:15  a.m.</a:t>
                      </a:r>
                    </a:p>
                  </a:txBody>
                  <a:tcPr marL="100004" marR="100004" marT="70720" marB="70720"/>
                </a:tc>
                <a:tc>
                  <a:txBody>
                    <a:bodyPr/>
                    <a:lstStyle/>
                    <a:p>
                      <a:r>
                        <a:rPr lang="en-US" sz="1900" b="1" dirty="0"/>
                        <a:t>Track Feedback and Set Goals </a:t>
                      </a:r>
                    </a:p>
                    <a:p>
                      <a:pPr marL="285750" indent="-285750">
                        <a:buFont typeface="Arial" panose="020B0604020202020204" pitchFamily="34" charset="0"/>
                        <a:buChar char="•"/>
                      </a:pPr>
                      <a:r>
                        <a:rPr lang="en-US" sz="1800" dirty="0"/>
                        <a:t>Scoring (and peer scoring) within SRSD model – validity / reliability considered so students understand criteria </a:t>
                      </a:r>
                    </a:p>
                    <a:p>
                      <a:pPr marL="285750" indent="-285750">
                        <a:buFont typeface="Arial" panose="020B0604020202020204" pitchFamily="34" charset="0"/>
                        <a:buChar char="•"/>
                      </a:pPr>
                      <a:r>
                        <a:rPr lang="en-US" sz="1800" dirty="0"/>
                        <a:t>Formative assessment within SRSD: Feedback, data-guided instruction </a:t>
                      </a:r>
                    </a:p>
                    <a:p>
                      <a:pPr marL="285750" indent="-285750">
                        <a:buFont typeface="Arial" panose="020B0604020202020204" pitchFamily="34" charset="0"/>
                        <a:buChar char="•"/>
                      </a:pPr>
                      <a:r>
                        <a:rPr lang="en-US" sz="1800" dirty="0"/>
                        <a:t>Lessons #7-8 demonstrated by presenter </a:t>
                      </a:r>
                    </a:p>
                    <a:p>
                      <a:pPr marL="285750" indent="-285750">
                        <a:buFont typeface="Arial" panose="020B0604020202020204" pitchFamily="34" charset="0"/>
                        <a:buChar char="•"/>
                      </a:pPr>
                      <a:r>
                        <a:rPr lang="en-US" sz="1800" dirty="0"/>
                        <a:t>Adapt, discuss then rehearse lessons #7-8</a:t>
                      </a:r>
                    </a:p>
                  </a:txBody>
                  <a:tcPr marL="100004" marR="100004" marT="70720" marB="70720"/>
                </a:tc>
                <a:extLst>
                  <a:ext uri="{0D108BD9-81ED-4DB2-BD59-A6C34878D82A}">
                    <a16:rowId xmlns:a16="http://schemas.microsoft.com/office/drawing/2014/main" val="552719646"/>
                  </a:ext>
                </a:extLst>
              </a:tr>
              <a:tr h="466749">
                <a:tc>
                  <a:txBody>
                    <a:bodyPr/>
                    <a:lstStyle/>
                    <a:p>
                      <a:r>
                        <a:rPr lang="en-US" sz="1600"/>
                        <a:t>11:45  a.m.</a:t>
                      </a:r>
                    </a:p>
                  </a:txBody>
                  <a:tcPr marL="100004" marR="100004" marT="70720" marB="70720" anchor="ctr"/>
                </a:tc>
                <a:tc>
                  <a:txBody>
                    <a:bodyPr/>
                    <a:lstStyle/>
                    <a:p>
                      <a:pPr algn="l"/>
                      <a:r>
                        <a:rPr lang="en-US" sz="1900" b="1" dirty="0"/>
                        <a:t>Lunch (on your own) </a:t>
                      </a:r>
                    </a:p>
                  </a:txBody>
                  <a:tcPr marL="100004" marR="100004" marT="70720" marB="70720" anchor="ctr"/>
                </a:tc>
                <a:extLst>
                  <a:ext uri="{0D108BD9-81ED-4DB2-BD59-A6C34878D82A}">
                    <a16:rowId xmlns:a16="http://schemas.microsoft.com/office/drawing/2014/main" val="10003"/>
                  </a:ext>
                </a:extLst>
              </a:tr>
              <a:tr h="1209304">
                <a:tc>
                  <a:txBody>
                    <a:bodyPr/>
                    <a:lstStyle/>
                    <a:p>
                      <a:r>
                        <a:rPr lang="en-US" sz="1600"/>
                        <a:t>12:45 p.m.</a:t>
                      </a:r>
                    </a:p>
                  </a:txBody>
                  <a:tcPr marL="100004" marR="100004" marT="70720" marB="70720"/>
                </a:tc>
                <a:tc>
                  <a:txBody>
                    <a:bodyPr/>
                    <a:lstStyle/>
                    <a:p>
                      <a:r>
                        <a:rPr lang="en-US" sz="1900" b="1" dirty="0"/>
                        <a:t>Everyday Routines </a:t>
                      </a:r>
                    </a:p>
                    <a:p>
                      <a:pPr marL="285750" indent="-285750">
                        <a:buFont typeface="Arial" panose="020B0604020202020204" pitchFamily="34" charset="0"/>
                        <a:buChar char="•"/>
                      </a:pPr>
                      <a:r>
                        <a:rPr lang="en-US" sz="1800" dirty="0"/>
                        <a:t>Integrating SRSD Framework into your larger writing/literacy approach </a:t>
                      </a:r>
                    </a:p>
                    <a:p>
                      <a:pPr marL="285750" indent="-285750">
                        <a:buFont typeface="Arial" panose="020B0604020202020204" pitchFamily="34" charset="0"/>
                        <a:buChar char="•"/>
                      </a:pPr>
                      <a:r>
                        <a:rPr lang="en-US" sz="1800" dirty="0"/>
                        <a:t>Structures for integrating SRSD components into: mini lessons, conferring and timelines  </a:t>
                      </a:r>
                    </a:p>
                  </a:txBody>
                  <a:tcPr marL="100004" marR="100004" marT="70720" marB="70720" anchor="ctr"/>
                </a:tc>
                <a:extLst>
                  <a:ext uri="{0D108BD9-81ED-4DB2-BD59-A6C34878D82A}">
                    <a16:rowId xmlns:a16="http://schemas.microsoft.com/office/drawing/2014/main" val="656473486"/>
                  </a:ext>
                </a:extLst>
              </a:tr>
              <a:tr h="466749">
                <a:tc>
                  <a:txBody>
                    <a:bodyPr/>
                    <a:lstStyle/>
                    <a:p>
                      <a:r>
                        <a:rPr lang="en-US" sz="1600" dirty="0"/>
                        <a:t>2:45.m.</a:t>
                      </a:r>
                    </a:p>
                  </a:txBody>
                  <a:tcPr marL="100004" marR="100004" marT="70720" marB="70720"/>
                </a:tc>
                <a:tc>
                  <a:txBody>
                    <a:bodyPr/>
                    <a:lstStyle/>
                    <a:p>
                      <a:pPr marL="168275" indent="-168275" algn="l">
                        <a:buFont typeface="Arial" panose="020B0604020202020204" pitchFamily="34" charset="0"/>
                        <a:buNone/>
                      </a:pPr>
                      <a:r>
                        <a:rPr lang="en-US" sz="1900" b="1" dirty="0"/>
                        <a:t>Evaluation - Day</a:t>
                      </a:r>
                    </a:p>
                  </a:txBody>
                  <a:tcPr marL="100004" marR="100004" marT="70720" marB="70720"/>
                </a:tc>
                <a:extLst>
                  <a:ext uri="{0D108BD9-81ED-4DB2-BD59-A6C34878D82A}">
                    <a16:rowId xmlns:a16="http://schemas.microsoft.com/office/drawing/2014/main" val="2721320762"/>
                  </a:ext>
                </a:extLst>
              </a:tr>
            </a:tbl>
          </a:graphicData>
        </a:graphic>
      </p:graphicFrame>
    </p:spTree>
    <p:extLst>
      <p:ext uri="{BB962C8B-B14F-4D97-AF65-F5344CB8AC3E}">
        <p14:creationId xmlns:p14="http://schemas.microsoft.com/office/powerpoint/2010/main" val="303465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DDBB83-77C1-4099-A0AA-289882E745E2}">
  <ds:schemaRefs>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http://purl.org/dc/elements/1.1/"/>
    <ds:schemaRef ds:uri="http://schemas.microsoft.com/office/2006/metadata/properties"/>
    <ds:schemaRef ds:uri="4873beb7-5857-4685-be1f-d57550cc96cc"/>
    <ds:schemaRef ds:uri="http://www.w3.org/XML/1998/namespace"/>
    <ds:schemaRef ds:uri="http://purl.org/dc/dcmitype/"/>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TotalTime>
  <Words>502</Words>
  <Application>Microsoft Office PowerPoint</Application>
  <PresentationFormat>Custom</PresentationFormat>
  <Paragraphs>71</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Abadi</vt:lpstr>
      <vt:lpstr>Arial</vt:lpstr>
      <vt:lpstr>Calibri</vt:lpstr>
      <vt:lpstr>Calibri Light</vt:lpstr>
      <vt:lpstr>Euphemia</vt:lpstr>
      <vt:lpstr>Office Theme</vt:lpstr>
      <vt:lpstr>Self-Regulated Strategy Development</vt:lpstr>
      <vt:lpstr>Self Regulated Strategy Development</vt:lpstr>
      <vt:lpstr>Day 1 Agenda</vt:lpstr>
      <vt:lpstr>Day 2 Agenda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Self-Regulated Strategy Development</dc:title>
  <dc:creator>Janczak, Theresa M.</dc:creator>
  <cp:lastModifiedBy>Janczak, Theresa M.</cp:lastModifiedBy>
  <cp:revision>2</cp:revision>
  <dcterms:created xsi:type="dcterms:W3CDTF">2019-01-28T03:13:21Z</dcterms:created>
  <dcterms:modified xsi:type="dcterms:W3CDTF">2019-01-28T03:16:51Z</dcterms:modified>
</cp:coreProperties>
</file>